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7" r:id="rId5"/>
    <p:sldId id="261" r:id="rId6"/>
    <p:sldId id="275" r:id="rId7"/>
    <p:sldId id="276" r:id="rId8"/>
    <p:sldId id="277" r:id="rId9"/>
    <p:sldId id="266" r:id="rId10"/>
    <p:sldId id="279" r:id="rId11"/>
    <p:sldId id="280" r:id="rId12"/>
    <p:sldId id="281" r:id="rId13"/>
    <p:sldId id="273" r:id="rId14"/>
    <p:sldId id="278" r:id="rId15"/>
  </p:sldIdLst>
  <p:sldSz cx="12192000" cy="6858000"/>
  <p:notesSz cx="6858000" cy="9144000"/>
  <p:defaultTextStyle>
    <a:defPPr rtl="0">
      <a:defRPr lang="bg-bg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8"/>
  </p:normalViewPr>
  <p:slideViewPr>
    <p:cSldViewPr snapToGrid="0" snapToObjects="1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76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>
            <a:extLst>
              <a:ext uri="{FF2B5EF4-FFF2-40B4-BE49-F238E27FC236}">
                <a16:creationId xmlns:a16="http://schemas.microsoft.com/office/drawing/2014/main" id="{E681B32D-24CE-4F4A-8FA8-71C73029BE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6EF628F4-3914-46B5-ADF4-56E4575CE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772F6-0EAD-4793-9A0E-6388A8924354}" type="datetimeFigureOut">
              <a:rPr lang="bg-BG" smtClean="0"/>
              <a:t>8.2.2024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27947B25-70CB-4F84-BF3C-AADAB9005F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339B2AE8-B56D-46EC-997B-4FC7786721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E5129-F37E-4DC2-913F-79B48202BE2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202770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noProof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B3238-E765-42E8-9CE2-EFCA69C08A0B}" type="datetimeFigureOut">
              <a:rPr lang="bg-BG" noProof="0" smtClean="0"/>
              <a:t>8.2.2024 г.</a:t>
            </a:fld>
            <a:endParaRPr lang="bg-BG" noProof="0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 noProof="0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 noProof="0"/>
              <a:t>Редактиране на стиловете на текста на образеца</a:t>
            </a:r>
          </a:p>
          <a:p>
            <a:pPr lvl="1"/>
            <a:r>
              <a:rPr lang="bg-BG" noProof="0"/>
              <a:t>Второ ниво</a:t>
            </a:r>
          </a:p>
          <a:p>
            <a:pPr lvl="2"/>
            <a:r>
              <a:rPr lang="bg-BG" noProof="0"/>
              <a:t>Трето ниво</a:t>
            </a:r>
          </a:p>
          <a:p>
            <a:pPr lvl="3"/>
            <a:r>
              <a:rPr lang="bg-BG" noProof="0"/>
              <a:t>Четвърто ниво</a:t>
            </a:r>
          </a:p>
          <a:p>
            <a:pPr lvl="4"/>
            <a:r>
              <a:rPr lang="bg-BG" noProof="0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 noProof="0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D2BBC-7FB1-4ABF-8420-FEE07BCF42C7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39125251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D2BBC-7FB1-4ABF-8420-FEE07BCF42C7}" type="slidenum">
              <a:rPr lang="bg-BG" noProof="0" smtClean="0"/>
              <a:t>1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1449332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D2BBC-7FB1-4ABF-8420-FEE07BCF42C7}" type="slidenum">
              <a:rPr lang="bg-BG" noProof="0" smtClean="0"/>
              <a:t>2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1095385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D2BBC-7FB1-4ABF-8420-FEE07BCF42C7}" type="slidenum">
              <a:rPr lang="bg-BG" noProof="0" smtClean="0"/>
              <a:t>6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3901184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D2BBC-7FB1-4ABF-8420-FEE07BCF42C7}" type="slidenum">
              <a:rPr lang="bg-BG" noProof="0" smtClean="0"/>
              <a:t>10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3351275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7AD42-7526-33F7-44EE-78518795D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>
            <a:extLst>
              <a:ext uri="{FF2B5EF4-FFF2-40B4-BE49-F238E27FC236}">
                <a16:creationId xmlns:a16="http://schemas.microsoft.com/office/drawing/2014/main" id="{B24BCE4E-7FA5-90AA-3A99-1D7D17FEC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>
            <a:extLst>
              <a:ext uri="{FF2B5EF4-FFF2-40B4-BE49-F238E27FC236}">
                <a16:creationId xmlns:a16="http://schemas.microsoft.com/office/drawing/2014/main" id="{1AFBD298-2E19-FBDB-CDFC-96CABA7FA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3EB56F40-750A-C201-3BFC-79E3210F4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D2BBC-7FB1-4ABF-8420-FEE07BCF42C7}" type="slidenum">
              <a:rPr lang="bg-BG" noProof="0" smtClean="0"/>
              <a:t>11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1288972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bg-BG" noProof="0" dirty="0"/>
              <a:t>Щракнете, за да редактирате стила на заглавието в образеца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bg-BG" noProof="0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898605BF-D261-43C2-BBD0-6021C1135D16}" type="datetime1">
              <a:rPr lang="bg-BG" noProof="0" smtClean="0"/>
              <a:t>8.2.2024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bg-BG" noProof="0" smtClean="0"/>
              <a:pPr rtl="0"/>
              <a:t>‹#›</a:t>
            </a:fld>
            <a:endParaRPr lang="bg-BG" noProof="0"/>
          </a:p>
        </p:txBody>
      </p:sp>
      <p:grpSp>
        <p:nvGrpSpPr>
          <p:cNvPr id="7" name="Група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Свободна линия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Свободна линия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80CD6B-4B95-440F-AC96-2F40AB8322D3}" type="datetime1">
              <a:rPr lang="bg-BG" noProof="0" smtClean="0"/>
              <a:t>8.2.2024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 hasCustomPrompt="1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3A4D9F-54D2-4F67-BE14-5331675FE047}" type="datetime1">
              <a:rPr lang="bg-BG" noProof="0" smtClean="0"/>
              <a:t>8.2.2024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7456FF-DA9F-404E-9E4F-9A2EFD7381C5}" type="datetime1">
              <a:rPr lang="bg-BG" noProof="0" smtClean="0"/>
              <a:t>8.2.2024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лавка на раздел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F5A6367-0E56-4BAC-B5FD-E0CB98E5C550}" type="datetime1">
              <a:rPr lang="bg-BG" noProof="0" smtClean="0"/>
              <a:t>8.2.2024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bg-BG" noProof="0" smtClean="0"/>
              <a:pPr rtl="0"/>
              <a:t>‹#›</a:t>
            </a:fld>
            <a:endParaRPr lang="bg-BG" noProof="0"/>
          </a:p>
        </p:txBody>
      </p:sp>
      <p:sp>
        <p:nvSpPr>
          <p:cNvPr id="7" name="Свободна линия 6" title="Маркер за изрязване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972224-8300-42F6-9DE5-33A90812D72E}" type="datetime1">
              <a:rPr lang="bg-BG" noProof="0" smtClean="0"/>
              <a:t>8.2.2024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5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</p:txBody>
      </p:sp>
      <p:sp>
        <p:nvSpPr>
          <p:cNvPr id="6" name="Контейнер на съдържание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A34FDB-BD2F-4670-9E52-93C6FFBF23A0}" type="datetime1">
              <a:rPr lang="bg-BG" noProof="0" smtClean="0"/>
              <a:t>8.2.2024 г.</a:t>
            </a:fld>
            <a:endParaRPr lang="bg-BG" noProof="0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BB0EA4-B917-45E9-8AE6-87D52E06597C}" type="datetime1">
              <a:rPr lang="bg-BG" noProof="0" smtClean="0"/>
              <a:t>8.2.2024 г.</a:t>
            </a:fld>
            <a:endParaRPr lang="bg-BG" noProof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F0B513-28A6-403F-AE11-72B8042AD1EE}" type="datetime1">
              <a:rPr lang="bg-BG" noProof="0" smtClean="0"/>
              <a:t>8.2.2024 г.</a:t>
            </a:fld>
            <a:endParaRPr lang="bg-BG" noProof="0"/>
          </a:p>
        </p:txBody>
      </p:sp>
      <p:sp>
        <p:nvSpPr>
          <p:cNvPr id="3" name="Контейнер за долен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авоъгълник 7" title="Фигура за фон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5AFD397-2E92-42A5-9BE0-153024A4B78E}" type="datetime1">
              <a:rPr lang="bg-BG" noProof="0" smtClean="0"/>
              <a:t>8.2.2024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bg-BG" noProof="0" smtClean="0"/>
              <a:pPr rtl="0"/>
              <a:t>‹#›</a:t>
            </a:fld>
            <a:endParaRPr lang="bg-BG" noProof="0"/>
          </a:p>
        </p:txBody>
      </p:sp>
      <p:sp>
        <p:nvSpPr>
          <p:cNvPr id="9" name="Правоъгълник 8" title="Разделителна лента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авоъгълник 7" title="Фигура за фон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картина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bg-BG" noProof="0"/>
              <a:t>Щракнете върху иконата, за да добавите картина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970EB42-0C1D-4870-A606-F7192E4FE12F}" type="datetime1">
              <a:rPr lang="bg-BG" noProof="0" smtClean="0"/>
              <a:t>8.2.2024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bg-BG" noProof="0" smtClean="0"/>
              <a:pPr rtl="0"/>
              <a:t>‹#›</a:t>
            </a:fld>
            <a:endParaRPr lang="bg-BG" noProof="0"/>
          </a:p>
        </p:txBody>
      </p:sp>
      <p:sp>
        <p:nvSpPr>
          <p:cNvPr id="9" name="Правоъгълник 8" title="Разделителна лента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4843F5EF-D418-47FC-B0F7-369D5DADAEFE}" type="datetime1">
              <a:rPr lang="bg-BG" noProof="0" smtClean="0"/>
              <a:t>8.2.2024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bg-BG" noProof="0" smtClean="0"/>
              <a:pPr rtl="0"/>
              <a:t>‹#›</a:t>
            </a:fld>
            <a:endParaRPr lang="bg-BG" noProof="0"/>
          </a:p>
        </p:txBody>
      </p:sp>
      <p:sp>
        <p:nvSpPr>
          <p:cNvPr id="9" name="Правоъгълник 8" title="Странична лента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Картина 24" descr="човек с раница, който се взира над планините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300"/>
            <a:ext cx="12191999" cy="6859300"/>
          </a:xfrm>
          <a:prstGeom prst="rect">
            <a:avLst/>
          </a:prstGeom>
        </p:spPr>
      </p:pic>
      <p:sp>
        <p:nvSpPr>
          <p:cNvPr id="30" name="Правоъгълник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/>
          </a:p>
        </p:txBody>
      </p:sp>
      <p:sp>
        <p:nvSpPr>
          <p:cNvPr id="32" name="Свободна линия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Свободна линия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5844" y="1815642"/>
            <a:ext cx="9448800" cy="2098226"/>
          </a:xfrm>
        </p:spPr>
        <p:txBody>
          <a:bodyPr rtlCol="0">
            <a:noAutofit/>
          </a:bodyPr>
          <a:lstStyle/>
          <a:p>
            <a:pPr rtl="0"/>
            <a:r>
              <a:rPr lang="bg-BG" sz="5400" dirty="0">
                <a:solidFill>
                  <a:schemeClr val="bg2"/>
                </a:solidFill>
              </a:rPr>
              <a:t>Електронен организатор на екскурзии</a:t>
            </a:r>
          </a:p>
        </p:txBody>
      </p:sp>
      <p:sp>
        <p:nvSpPr>
          <p:cNvPr id="4" name="Подзаглавие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4286102"/>
            <a:ext cx="6831673" cy="1086237"/>
          </a:xfrm>
        </p:spPr>
        <p:txBody>
          <a:bodyPr rtlCol="0">
            <a:normAutofit/>
          </a:bodyPr>
          <a:lstStyle/>
          <a:p>
            <a:pPr rtl="0"/>
            <a:r>
              <a:rPr lang="bg-BG" dirty="0">
                <a:solidFill>
                  <a:schemeClr val="bg2"/>
                </a:solidFill>
              </a:rPr>
              <a:t>Уеб приложение - </a:t>
            </a:r>
            <a:r>
              <a:rPr lang="en-BZ" dirty="0">
                <a:solidFill>
                  <a:schemeClr val="bg2"/>
                </a:solidFill>
              </a:rPr>
              <a:t>TripPlanner</a:t>
            </a:r>
            <a:endParaRPr lang="bg-BG" dirty="0">
              <a:solidFill>
                <a:schemeClr val="bg2"/>
              </a:solidFill>
            </a:endParaRPr>
          </a:p>
          <a:p>
            <a:pPr rtl="0"/>
            <a:endParaRPr lang="bg-B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 descr="Жена, която носи куфарче и върви надолу по път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/>
          </a:p>
        </p:txBody>
      </p:sp>
      <p:sp>
        <p:nvSpPr>
          <p:cNvPr id="13" name="Свободна линия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Свободна линия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406" y="2634142"/>
            <a:ext cx="9471170" cy="1172851"/>
          </a:xfrm>
        </p:spPr>
        <p:txBody>
          <a:bodyPr rtlCol="0">
            <a:normAutofit/>
          </a:bodyPr>
          <a:lstStyle/>
          <a:p>
            <a:pPr rtl="0"/>
            <a:r>
              <a:rPr lang="bg-BG" sz="4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Благодаря</a:t>
            </a:r>
            <a:r>
              <a:rPr lang="en-BZ" sz="4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4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 за вниманието!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BC3450-EBB2-95B9-3A31-87F8DA064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Картина 24" descr="човек с раница, който се взира над планините">
            <a:extLst>
              <a:ext uri="{FF2B5EF4-FFF2-40B4-BE49-F238E27FC236}">
                <a16:creationId xmlns:a16="http://schemas.microsoft.com/office/drawing/2014/main" id="{E342A0C9-83DB-08EE-F43F-430A910372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300"/>
            <a:ext cx="12191999" cy="6859300"/>
          </a:xfrm>
          <a:prstGeom prst="rect">
            <a:avLst/>
          </a:prstGeom>
        </p:spPr>
      </p:pic>
      <p:sp>
        <p:nvSpPr>
          <p:cNvPr id="30" name="Правоъгълник 29">
            <a:extLst>
              <a:ext uri="{FF2B5EF4-FFF2-40B4-BE49-F238E27FC236}">
                <a16:creationId xmlns:a16="http://schemas.microsoft.com/office/drawing/2014/main" id="{93118D2D-2B64-DAF6-D841-AF3DD4567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/>
          </a:p>
        </p:txBody>
      </p:sp>
      <p:sp>
        <p:nvSpPr>
          <p:cNvPr id="32" name="Свободна линия 6">
            <a:extLst>
              <a:ext uri="{FF2B5EF4-FFF2-40B4-BE49-F238E27FC236}">
                <a16:creationId xmlns:a16="http://schemas.microsoft.com/office/drawing/2014/main" id="{CE756038-BEEE-4864-3347-A7C067C9D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Свободна линия 6">
            <a:extLst>
              <a:ext uri="{FF2B5EF4-FFF2-40B4-BE49-F238E27FC236}">
                <a16:creationId xmlns:a16="http://schemas.microsoft.com/office/drawing/2014/main" id="{113F28B7-68ED-5196-92A4-43F4C72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B805FA2-A729-B8B6-3B7E-2C652B7A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1954" y="1150122"/>
            <a:ext cx="9448800" cy="2098226"/>
          </a:xfrm>
        </p:spPr>
        <p:txBody>
          <a:bodyPr rtlCol="0">
            <a:noAutofit/>
          </a:bodyPr>
          <a:lstStyle/>
          <a:p>
            <a:pPr rtl="0"/>
            <a:r>
              <a:rPr lang="bg-BG" sz="3600" dirty="0">
                <a:solidFill>
                  <a:schemeClr val="bg2"/>
                </a:solidFill>
              </a:rPr>
              <a:t>Изготвил: </a:t>
            </a:r>
          </a:p>
        </p:txBody>
      </p:sp>
      <p:sp>
        <p:nvSpPr>
          <p:cNvPr id="4" name="Подзаглавие 3">
            <a:extLst>
              <a:ext uri="{FF2B5EF4-FFF2-40B4-BE49-F238E27FC236}">
                <a16:creationId xmlns:a16="http://schemas.microsoft.com/office/drawing/2014/main" id="{E3000DF9-7329-4ECB-F573-495B9339A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592800"/>
            <a:ext cx="6831673" cy="1086237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bg-BG" sz="4000" spc="300" dirty="0">
                <a:solidFill>
                  <a:schemeClr val="bg2"/>
                </a:solidFill>
              </a:rPr>
              <a:t>Шукри Билгин Салим</a:t>
            </a:r>
          </a:p>
          <a:p>
            <a:pPr rtl="0"/>
            <a:r>
              <a:rPr lang="bg-BG" sz="4000" dirty="0">
                <a:solidFill>
                  <a:schemeClr val="bg2"/>
                </a:solidFill>
              </a:rPr>
              <a:t>12А клас</a:t>
            </a:r>
          </a:p>
          <a:p>
            <a:pPr rtl="0"/>
            <a:endParaRPr lang="bg-B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6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Правоъгълник 10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" name="Правоъгълник 11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131" y="1638540"/>
            <a:ext cx="6176776" cy="6872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bg-BG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</a:t>
            </a:r>
          </a:p>
        </p:txBody>
      </p:sp>
      <p:sp>
        <p:nvSpPr>
          <p:cNvPr id="114" name="Правоъгълник 11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E76BA0B5-7ABE-9CCF-1D69-FA16847DF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885" y="3175233"/>
            <a:ext cx="7021268" cy="3581401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Целта на уеб приложението е да улесни работата на потребителите в организирането и управлението на екскурзии. Служи за преглеждане и резервиране на екскурзии на удобно и достъпно място.</a:t>
            </a:r>
            <a:endParaRPr lang="bg-BG" dirty="0"/>
          </a:p>
        </p:txBody>
      </p:sp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6A77AB28-4BAB-9E0A-C13E-DBA2721B0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"/>
            <a:ext cx="4373545" cy="4177341"/>
          </a:xfrm>
          <a:prstGeom prst="rect">
            <a:avLst/>
          </a:prstGeom>
        </p:spPr>
      </p:pic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4AC2092A-97C9-5801-C061-08EF918DF6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531" b="27640"/>
          <a:stretch/>
        </p:blipFill>
        <p:spPr>
          <a:xfrm>
            <a:off x="-1" y="3619849"/>
            <a:ext cx="4373545" cy="32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EFD41AE-5C59-3081-3779-622D4C7D4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020" y="1996580"/>
            <a:ext cx="5212080" cy="4325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b="1" dirty="0"/>
              <a:t>За създаването на уеб приложението се използва </a:t>
            </a:r>
            <a:r>
              <a:rPr lang="en-BZ" b="1" dirty="0"/>
              <a:t>.NET Core 6</a:t>
            </a:r>
            <a:r>
              <a:rPr lang="bg-BG" b="1" dirty="0"/>
              <a:t>.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Модел на трислойната архитектура (</a:t>
            </a:r>
            <a:r>
              <a:rPr lang="en-BZ" dirty="0"/>
              <a:t>MVC):</a:t>
            </a:r>
            <a:endParaRPr lang="bg-BG" dirty="0"/>
          </a:p>
          <a:p>
            <a:pPr marL="0" indent="0">
              <a:buNone/>
            </a:pPr>
            <a:endParaRPr lang="en-BZ" dirty="0"/>
          </a:p>
          <a:p>
            <a:r>
              <a:rPr lang="bg-BG" b="1" dirty="0"/>
              <a:t>Модел (</a:t>
            </a:r>
            <a:r>
              <a:rPr lang="en-BZ" b="1" dirty="0"/>
              <a:t>Model): </a:t>
            </a:r>
            <a:r>
              <a:rPr lang="bg-BG" dirty="0"/>
              <a:t>Съхранява и обработва данни. Използва се </a:t>
            </a:r>
            <a:r>
              <a:rPr lang="en-BZ" dirty="0"/>
              <a:t>MS SQL.</a:t>
            </a:r>
          </a:p>
          <a:p>
            <a:r>
              <a:rPr lang="bg-BG" b="1" dirty="0"/>
              <a:t>Изглед (</a:t>
            </a:r>
            <a:r>
              <a:rPr lang="en-BZ" b="1" dirty="0"/>
              <a:t>View): </a:t>
            </a:r>
            <a:r>
              <a:rPr lang="bg-BG" dirty="0"/>
              <a:t>Показва информацията на потребителите. Използва се </a:t>
            </a:r>
            <a:r>
              <a:rPr lang="en-BZ" dirty="0"/>
              <a:t>HTML, CSS, JavaScript</a:t>
            </a:r>
            <a:r>
              <a:rPr lang="bg-BG" dirty="0"/>
              <a:t>, </a:t>
            </a:r>
            <a:r>
              <a:rPr lang="en-BZ" dirty="0"/>
              <a:t>Razor View.</a:t>
            </a:r>
          </a:p>
          <a:p>
            <a:r>
              <a:rPr lang="bg-BG" b="1" dirty="0"/>
              <a:t>Контролер (</a:t>
            </a:r>
            <a:r>
              <a:rPr lang="en-BZ" b="1" dirty="0"/>
              <a:t>Controller): </a:t>
            </a:r>
            <a:r>
              <a:rPr lang="bg-BG" dirty="0"/>
              <a:t>Управлява взаимодействието между модела и изгледа. Използва се </a:t>
            </a:r>
            <a:r>
              <a:rPr lang="en-BZ" dirty="0"/>
              <a:t>C#.</a:t>
            </a: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757536A4-3681-2D89-3B0C-6DCE351F7092}"/>
              </a:ext>
            </a:extLst>
          </p:cNvPr>
          <p:cNvSpPr txBox="1"/>
          <p:nvPr/>
        </p:nvSpPr>
        <p:spPr>
          <a:xfrm>
            <a:off x="6095999" y="805343"/>
            <a:ext cx="5615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/>
              <a:t>Логическо и функционално описание на решението</a:t>
            </a:r>
          </a:p>
        </p:txBody>
      </p:sp>
      <p:sp>
        <p:nvSpPr>
          <p:cNvPr id="8" name="AutoShape 6" descr="Salesforce MVC Architecture | Salesforce Admin Tutorials">
            <a:extLst>
              <a:ext uri="{FF2B5EF4-FFF2-40B4-BE49-F238E27FC236}">
                <a16:creationId xmlns:a16="http://schemas.microsoft.com/office/drawing/2014/main" id="{39162D6B-2480-335D-D1FD-2C8A8A346C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1032" name="Picture 8" descr="MVC Overview. MVC is a design patten used to help… | by Joseph Spinelli |  Medium">
            <a:extLst>
              <a:ext uri="{FF2B5EF4-FFF2-40B4-BE49-F238E27FC236}">
                <a16:creationId xmlns:a16="http://schemas.microsoft.com/office/drawing/2014/main" id="{96E7F5D0-D5C0-7FCB-CFA5-6931DFF94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12" y="1996580"/>
            <a:ext cx="4561514" cy="30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38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5FCD0111-421F-DBE5-B00D-76B018CE1613}"/>
              </a:ext>
            </a:extLst>
          </p:cNvPr>
          <p:cNvSpPr txBox="1"/>
          <p:nvPr/>
        </p:nvSpPr>
        <p:spPr>
          <a:xfrm>
            <a:off x="4948089" y="503339"/>
            <a:ext cx="2295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Бази Данни</a:t>
            </a:r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9AC55DD1-58ED-1349-B109-EA060BBBCDF3}"/>
              </a:ext>
            </a:extLst>
          </p:cNvPr>
          <p:cNvSpPr txBox="1"/>
          <p:nvPr/>
        </p:nvSpPr>
        <p:spPr>
          <a:xfrm>
            <a:off x="964736" y="2139193"/>
            <a:ext cx="6409188" cy="426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/>
              <a:t>Базата данни се състои от следните таблици:</a:t>
            </a:r>
          </a:p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Z" sz="2000" b="1" dirty="0"/>
              <a:t>Excursions</a:t>
            </a:r>
            <a:r>
              <a:rPr lang="en-BZ" dirty="0"/>
              <a:t> – </a:t>
            </a:r>
            <a:r>
              <a:rPr lang="bg-BG" dirty="0"/>
              <a:t>главната таблица, съдържаща екскурзиите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Z" sz="2000" b="1" dirty="0"/>
              <a:t>Images</a:t>
            </a:r>
            <a:r>
              <a:rPr lang="en-BZ" dirty="0"/>
              <a:t> –</a:t>
            </a:r>
            <a:r>
              <a:rPr lang="bg-BG" dirty="0"/>
              <a:t>съдържаща името и разширението на снимките.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Z" sz="2000" b="1" dirty="0"/>
              <a:t>ExcursionUser</a:t>
            </a:r>
            <a:r>
              <a:rPr lang="en-BZ" dirty="0"/>
              <a:t> </a:t>
            </a:r>
            <a:r>
              <a:rPr lang="bg-BG" dirty="0"/>
              <a:t>– междинна таблица, свързваща таблиците </a:t>
            </a:r>
            <a:r>
              <a:rPr lang="en-BZ" dirty="0"/>
              <a:t>User </a:t>
            </a:r>
            <a:r>
              <a:rPr lang="bg-BG" dirty="0"/>
              <a:t>и </a:t>
            </a:r>
            <a:r>
              <a:rPr lang="en-BZ" dirty="0"/>
              <a:t>Excursion. </a:t>
            </a:r>
            <a:r>
              <a:rPr lang="bg-BG" dirty="0"/>
              <a:t>В нея се пазят записите на потребителите за екскурзиите.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i="1" dirty="0">
                <a:solidFill>
                  <a:schemeClr val="dk1"/>
                </a:solidFill>
              </a:rPr>
              <a:t>AspNetRoles</a:t>
            </a:r>
            <a:r>
              <a:rPr lang="ru-RU" sz="1800" b="1" i="1" dirty="0">
                <a:solidFill>
                  <a:schemeClr val="dk1"/>
                </a:solidFill>
              </a:rPr>
              <a:t> </a:t>
            </a:r>
            <a:r>
              <a:rPr lang="ru-RU" sz="1800" i="1" dirty="0"/>
              <a:t>- в тази таблица се пази данните на ролите за потребителите.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i="1" dirty="0">
                <a:solidFill>
                  <a:schemeClr val="dk1"/>
                </a:solidFill>
              </a:rPr>
              <a:t>AspNetUsers</a:t>
            </a:r>
            <a:r>
              <a:rPr lang="ru-RU" sz="1800" b="1" i="1" dirty="0">
                <a:solidFill>
                  <a:schemeClr val="dk1"/>
                </a:solidFill>
              </a:rPr>
              <a:t> </a:t>
            </a:r>
            <a:r>
              <a:rPr lang="ru-RU" sz="1800" i="1" dirty="0"/>
              <a:t>- съдържа данните на потребителите като име, парола и др.</a:t>
            </a:r>
          </a:p>
          <a:p>
            <a:endParaRPr lang="bg-BG" dirty="0"/>
          </a:p>
          <a:p>
            <a:endParaRPr lang="bg-BG" dirty="0"/>
          </a:p>
          <a:p>
            <a:endParaRPr lang="bg-BG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DCBDD8C0-C908-C732-22B7-6274EE9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538" y="1896580"/>
            <a:ext cx="4322553" cy="41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3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595C003-A862-FC3B-AB6C-CB6B348A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917" y="334015"/>
            <a:ext cx="4281996" cy="1176005"/>
          </a:xfrm>
        </p:spPr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Модели</a:t>
            </a:r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592829D3-1662-A4F8-E3D6-1800107C98AA}"/>
              </a:ext>
            </a:extLst>
          </p:cNvPr>
          <p:cNvSpPr txBox="1"/>
          <p:nvPr/>
        </p:nvSpPr>
        <p:spPr>
          <a:xfrm>
            <a:off x="1419082" y="2442672"/>
            <a:ext cx="9176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За връзката между приложението и базата данни се използва</a:t>
            </a:r>
            <a:r>
              <a:rPr lang="en-BZ" dirty="0"/>
              <a:t> Entity Framework Core</a:t>
            </a:r>
            <a:r>
              <a:rPr lang="bg-BG" dirty="0"/>
              <a:t>. Базата данни се генерира автоматично чрез подхода </a:t>
            </a:r>
            <a:r>
              <a:rPr lang="en-BZ" dirty="0"/>
              <a:t>Code First.</a:t>
            </a:r>
            <a:r>
              <a:rPr lang="bg-BG" dirty="0"/>
              <a:t> </a:t>
            </a:r>
          </a:p>
          <a:p>
            <a:endParaRPr lang="bg-BG" dirty="0"/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BFFF6FF4-D200-AF7A-44FF-915A46F60F1F}"/>
              </a:ext>
            </a:extLst>
          </p:cNvPr>
          <p:cNvSpPr txBox="1"/>
          <p:nvPr/>
        </p:nvSpPr>
        <p:spPr>
          <a:xfrm>
            <a:off x="1466139" y="3921150"/>
            <a:ext cx="925972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Z" sz="1800" i="1" dirty="0">
                <a:solidFill>
                  <a:srgbClr val="00B0F0"/>
                </a:solidFill>
                <a:latin typeface="Cascadia Mono" panose="020B0609020000020004" pitchFamily="49" charset="0"/>
              </a:rPr>
              <a:t>public</a:t>
            </a:r>
            <a:r>
              <a:rPr lang="en-BZ" sz="1800" i="1" dirty="0">
                <a:latin typeface="Cascadia Mono" panose="020B0609020000020004" pitchFamily="49" charset="0"/>
              </a:rPr>
              <a:t> </a:t>
            </a:r>
            <a:r>
              <a:rPr lang="en-BZ" sz="1800" i="1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DbSet</a:t>
            </a:r>
            <a:r>
              <a:rPr lang="en-BZ" sz="1800" i="1" dirty="0">
                <a:latin typeface="Cascadia Mono" panose="020B0609020000020004" pitchFamily="49" charset="0"/>
              </a:rPr>
              <a:t>&lt;</a:t>
            </a:r>
            <a:r>
              <a:rPr lang="en-BZ" sz="1800" i="1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Excursion</a:t>
            </a:r>
            <a:r>
              <a:rPr lang="en-BZ" sz="1800" i="1" dirty="0">
                <a:latin typeface="Cascadia Mono" panose="020B0609020000020004" pitchFamily="49" charset="0"/>
              </a:rPr>
              <a:t>&gt;</a:t>
            </a:r>
            <a:r>
              <a:rPr lang="en-BZ" sz="1800" i="1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BZ" sz="1800" i="1" dirty="0">
                <a:latin typeface="Cascadia Mono" panose="020B0609020000020004" pitchFamily="49" charset="0"/>
              </a:rPr>
              <a:t>Excursions </a:t>
            </a:r>
            <a:r>
              <a:rPr lang="en-BZ" sz="1800" i="1" dirty="0">
                <a:solidFill>
                  <a:srgbClr val="0070C0"/>
                </a:solidFill>
                <a:latin typeface="Cascadia Mono" panose="020B0609020000020004" pitchFamily="49" charset="0"/>
              </a:rPr>
              <a:t>{ get; set; }</a:t>
            </a:r>
            <a:r>
              <a:rPr lang="en-BZ" sz="1800" i="1" dirty="0">
                <a:latin typeface="Cascadia Mono" panose="020B0609020000020004" pitchFamily="49" charset="0"/>
              </a:rPr>
              <a:t> </a:t>
            </a:r>
            <a:endParaRPr lang="bg-BG" sz="1800" i="1" dirty="0">
              <a:latin typeface="Cascadia Mono" panose="020B0609020000020004" pitchFamily="49" charset="0"/>
            </a:endParaRPr>
          </a:p>
          <a:p>
            <a:r>
              <a:rPr lang="en-BZ" sz="1800" i="1" dirty="0">
                <a:solidFill>
                  <a:srgbClr val="00B0F0"/>
                </a:solidFill>
                <a:latin typeface="Cascadia Mono" panose="020B0609020000020004" pitchFamily="49" charset="0"/>
              </a:rPr>
              <a:t>public</a:t>
            </a:r>
            <a:r>
              <a:rPr lang="en-BZ" sz="1800" i="1" dirty="0">
                <a:latin typeface="Cascadia Mono" panose="020B0609020000020004" pitchFamily="49" charset="0"/>
              </a:rPr>
              <a:t> </a:t>
            </a:r>
            <a:r>
              <a:rPr lang="en-BZ" sz="1800" i="1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DbSet</a:t>
            </a:r>
            <a:r>
              <a:rPr lang="en-BZ" i="1" dirty="0">
                <a:latin typeface="Cascadia Mono" panose="020B0609020000020004" pitchFamily="49" charset="0"/>
              </a:rPr>
              <a:t>&lt;</a:t>
            </a:r>
            <a:r>
              <a:rPr lang="en-BZ" sz="1800" i="1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User</a:t>
            </a:r>
            <a:r>
              <a:rPr lang="en-BZ" sz="1800" i="1" dirty="0">
                <a:latin typeface="Cascadia Mono" panose="020B0609020000020004" pitchFamily="49" charset="0"/>
              </a:rPr>
              <a:t>&gt;</a:t>
            </a:r>
            <a:r>
              <a:rPr lang="en-BZ" sz="1800" i="1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BZ" sz="1800" i="1" dirty="0">
                <a:latin typeface="Cascadia Mono" panose="020B0609020000020004" pitchFamily="49" charset="0"/>
              </a:rPr>
              <a:t>Users </a:t>
            </a:r>
            <a:r>
              <a:rPr lang="en-BZ" sz="1800" i="1" dirty="0">
                <a:solidFill>
                  <a:srgbClr val="0070C0"/>
                </a:solidFill>
                <a:latin typeface="Cascadia Mono" panose="020B0609020000020004" pitchFamily="49" charset="0"/>
              </a:rPr>
              <a:t>{ get; set; }</a:t>
            </a:r>
            <a:endParaRPr lang="bg-BG" sz="1800" i="1" dirty="0">
              <a:solidFill>
                <a:srgbClr val="0070C0"/>
              </a:solidFill>
              <a:latin typeface="Cascadia Mono" panose="020B0609020000020004" pitchFamily="49" charset="0"/>
            </a:endParaRPr>
          </a:p>
          <a:p>
            <a:r>
              <a:rPr lang="en-BZ" sz="1800" i="1" dirty="0">
                <a:solidFill>
                  <a:srgbClr val="00B0F0"/>
                </a:solidFill>
                <a:latin typeface="Cascadia Mono" panose="020B0609020000020004" pitchFamily="49" charset="0"/>
              </a:rPr>
              <a:t>public</a:t>
            </a:r>
            <a:r>
              <a:rPr lang="en-BZ" sz="1800" i="1" dirty="0">
                <a:latin typeface="Cascadia Mono" panose="020B0609020000020004" pitchFamily="49" charset="0"/>
              </a:rPr>
              <a:t> </a:t>
            </a:r>
            <a:r>
              <a:rPr lang="en-BZ" sz="1800" i="1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DbSet</a:t>
            </a:r>
            <a:r>
              <a:rPr lang="en-BZ" sz="1800" i="1" dirty="0">
                <a:latin typeface="Cascadia Mono" panose="020B0609020000020004" pitchFamily="49" charset="0"/>
              </a:rPr>
              <a:t>&lt;</a:t>
            </a:r>
            <a:r>
              <a:rPr lang="en-BZ" sz="1800" i="1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Image</a:t>
            </a:r>
            <a:r>
              <a:rPr lang="en-BZ" sz="1800" i="1" dirty="0">
                <a:latin typeface="Cascadia Mono" panose="020B0609020000020004" pitchFamily="49" charset="0"/>
              </a:rPr>
              <a:t>&gt;</a:t>
            </a:r>
            <a:r>
              <a:rPr lang="en-BZ" sz="1800" i="1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BZ" sz="1800" i="1" dirty="0">
                <a:latin typeface="Cascadia Mono" panose="020B0609020000020004" pitchFamily="49" charset="0"/>
              </a:rPr>
              <a:t>Images </a:t>
            </a:r>
            <a:r>
              <a:rPr lang="en-BZ" sz="1800" i="1" dirty="0">
                <a:solidFill>
                  <a:srgbClr val="0070C0"/>
                </a:solidFill>
                <a:latin typeface="Cascadia Mono" panose="020B0609020000020004" pitchFamily="49" charset="0"/>
              </a:rPr>
              <a:t>{ get; set; }</a:t>
            </a:r>
            <a:endParaRPr lang="bg-BG" sz="1800" i="1" dirty="0">
              <a:solidFill>
                <a:srgbClr val="0070C0"/>
              </a:solidFill>
              <a:latin typeface="Cascadia Mono" panose="020B0609020000020004" pitchFamily="49" charset="0"/>
            </a:endParaRPr>
          </a:p>
          <a:p>
            <a:r>
              <a:rPr lang="en-BZ" sz="1800" i="1" dirty="0">
                <a:solidFill>
                  <a:srgbClr val="00B0F0"/>
                </a:solidFill>
                <a:latin typeface="Cascadia Mono" panose="020B0609020000020004" pitchFamily="49" charset="0"/>
              </a:rPr>
              <a:t>public</a:t>
            </a:r>
            <a:r>
              <a:rPr lang="en-BZ" sz="1800" i="1" dirty="0">
                <a:latin typeface="Cascadia Mono" panose="020B0609020000020004" pitchFamily="49" charset="0"/>
              </a:rPr>
              <a:t> </a:t>
            </a:r>
            <a:r>
              <a:rPr lang="en-BZ" sz="1800" i="1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DbSet</a:t>
            </a:r>
            <a:r>
              <a:rPr lang="en-BZ" sz="1800" i="1" dirty="0">
                <a:latin typeface="Cascadia Mono" panose="020B0609020000020004" pitchFamily="49" charset="0"/>
              </a:rPr>
              <a:t>&lt;</a:t>
            </a:r>
            <a:r>
              <a:rPr lang="en-BZ" sz="1800" i="1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ExcursionUser</a:t>
            </a:r>
            <a:r>
              <a:rPr lang="en-BZ" sz="1800" i="1" dirty="0">
                <a:latin typeface="Cascadia Mono" panose="020B0609020000020004" pitchFamily="49" charset="0"/>
              </a:rPr>
              <a:t>&gt;</a:t>
            </a:r>
            <a:r>
              <a:rPr lang="en-BZ" sz="1800" i="1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BZ" sz="1800" i="1" dirty="0">
                <a:latin typeface="Cascadia Mono" panose="020B0609020000020004" pitchFamily="49" charset="0"/>
              </a:rPr>
              <a:t>ExcursionUsers </a:t>
            </a:r>
            <a:r>
              <a:rPr lang="en-BZ" sz="1800" i="1" dirty="0">
                <a:solidFill>
                  <a:srgbClr val="0070C0"/>
                </a:solidFill>
                <a:latin typeface="Cascadia Mono" panose="020B0609020000020004" pitchFamily="49" charset="0"/>
              </a:rPr>
              <a:t>{ get; set; }</a:t>
            </a:r>
            <a:endParaRPr lang="bg-BG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942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авоъгълник 12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8684" y="316685"/>
            <a:ext cx="6176776" cy="782273"/>
          </a:xfrm>
        </p:spPr>
        <p:txBody>
          <a:bodyPr rtlCol="0">
            <a:normAutofit/>
          </a:bodyPr>
          <a:lstStyle/>
          <a:p>
            <a:pPr algn="ctr" rtl="0"/>
            <a:r>
              <a:rPr lang="bg-BG" dirty="0"/>
              <a:t>Презентационен слой</a:t>
            </a:r>
          </a:p>
        </p:txBody>
      </p:sp>
      <p:sp>
        <p:nvSpPr>
          <p:cNvPr id="15" name="Правоъгълник 14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 dirty="0"/>
          </a:p>
        </p:txBody>
      </p:sp>
      <p:sp>
        <p:nvSpPr>
          <p:cNvPr id="17" name="Правоъгълник 16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DCA50669-8CF7-A156-994E-A8299B2DEFDC}"/>
              </a:ext>
            </a:extLst>
          </p:cNvPr>
          <p:cNvSpPr txBox="1"/>
          <p:nvPr/>
        </p:nvSpPr>
        <p:spPr>
          <a:xfrm>
            <a:off x="4988575" y="1653247"/>
            <a:ext cx="6966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Използваните технологии за дизайна са </a:t>
            </a:r>
            <a:r>
              <a:rPr lang="en-BZ" dirty="0"/>
              <a:t>HTML, CSS, BOOTSTRAP </a:t>
            </a:r>
            <a:r>
              <a:rPr lang="bg-BG" dirty="0"/>
              <a:t>и</a:t>
            </a:r>
            <a:r>
              <a:rPr lang="en-BZ" dirty="0"/>
              <a:t> </a:t>
            </a:r>
          </a:p>
          <a:p>
            <a:r>
              <a:rPr lang="en-BZ" dirty="0"/>
              <a:t>Razor View.</a:t>
            </a:r>
          </a:p>
          <a:p>
            <a:endParaRPr lang="en-BZ" dirty="0"/>
          </a:p>
          <a:p>
            <a:r>
              <a:rPr lang="bg-BG" sz="1800" i="1" dirty="0"/>
              <a:t>Презентационният слой е структуриран в папка Views, включва файлове с разширение .cshtml и съдържа код на HTML и C#</a:t>
            </a:r>
            <a:r>
              <a:rPr lang="bg-BG" sz="1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bg-BG" sz="1800" i="1" dirty="0"/>
              <a:t>.</a:t>
            </a:r>
            <a:endParaRPr lang="bg-BG" dirty="0"/>
          </a:p>
        </p:txBody>
      </p:sp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FCF83EED-453F-E887-96B4-94B62B397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122" y="3610412"/>
            <a:ext cx="5875338" cy="3043367"/>
          </a:xfrm>
          <a:prstGeom prst="rect">
            <a:avLst/>
          </a:prstGeom>
        </p:spPr>
      </p:pic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A2DFE105-FB1B-B62F-F6D8-CD87E70817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7" r="2743" b="53584"/>
          <a:stretch/>
        </p:blipFill>
        <p:spPr>
          <a:xfrm>
            <a:off x="236434" y="8629"/>
            <a:ext cx="4137111" cy="3303551"/>
          </a:xfrm>
          <a:prstGeom prst="rect">
            <a:avLst/>
          </a:prstGeom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D2DD85D6-92AB-7B4E-5179-3D1BD1BCFE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492" r="2309"/>
          <a:stretch/>
        </p:blipFill>
        <p:spPr>
          <a:xfrm>
            <a:off x="478172" y="3543300"/>
            <a:ext cx="3825382" cy="332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B813516-6EAA-D1C0-B0A9-A2A92DA2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Контролери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AFAC08F-1E96-70FA-E151-8D7D3C102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361499"/>
            <a:ext cx="4447786" cy="3581401"/>
          </a:xfrm>
        </p:spPr>
        <p:txBody>
          <a:bodyPr/>
          <a:lstStyle/>
          <a:p>
            <a:r>
              <a:rPr lang="ru-RU" b="0" i="0" dirty="0">
                <a:solidFill>
                  <a:schemeClr val="tx1"/>
                </a:solidFill>
                <a:effectLst/>
                <a:latin typeface="Söhne"/>
              </a:rPr>
              <a:t>В междинния слой са включени контролери и екшъни (методи), които управляват предаването на данни между презентационния слой и базата данни, както и осигуряват функционалността на приложението.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B3CEF695-2864-01F6-A1B9-F084C9EC5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1238" y="2285999"/>
            <a:ext cx="4447786" cy="3581401"/>
          </a:xfrm>
        </p:spPr>
        <p:txBody>
          <a:bodyPr/>
          <a:lstStyle/>
          <a:p>
            <a:r>
              <a:rPr lang="bg-BG" b="1" dirty="0"/>
              <a:t>Контролери в приложението:</a:t>
            </a:r>
          </a:p>
          <a:p>
            <a:r>
              <a:rPr lang="en-BZ" i="1" dirty="0"/>
              <a:t>ExcursionController</a:t>
            </a:r>
            <a:r>
              <a:rPr lang="en-BZ" dirty="0"/>
              <a:t> – </a:t>
            </a:r>
            <a:r>
              <a:rPr lang="bg-BG" dirty="0"/>
              <a:t>главният контролер, който управлява екскурзиите и функциите към тях с </a:t>
            </a:r>
            <a:r>
              <a:rPr lang="en-BZ" dirty="0"/>
              <a:t>CRUD </a:t>
            </a:r>
            <a:r>
              <a:rPr lang="bg-BG" dirty="0"/>
              <a:t>операциите.</a:t>
            </a:r>
          </a:p>
          <a:p>
            <a:r>
              <a:rPr lang="en-BZ" i="1" dirty="0"/>
              <a:t>AdminController</a:t>
            </a:r>
            <a:r>
              <a:rPr lang="en-BZ" dirty="0"/>
              <a:t> – </a:t>
            </a:r>
            <a:r>
              <a:rPr lang="bg-BG" dirty="0"/>
              <a:t>съдържа администраторските функции, като изтриване на акаунти и подобни неща.</a:t>
            </a:r>
          </a:p>
        </p:txBody>
      </p:sp>
    </p:spTree>
    <p:extLst>
      <p:ext uri="{BB962C8B-B14F-4D97-AF65-F5344CB8AC3E}">
        <p14:creationId xmlns:p14="http://schemas.microsoft.com/office/powerpoint/2010/main" val="1832020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90ED4DD-C9E6-80BE-4A9A-6E513FE41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2800" b="1" dirty="0"/>
              <a:t>Използвани технологии</a:t>
            </a:r>
          </a:p>
          <a:p>
            <a:pPr marL="0" indent="0" algn="ctr">
              <a:buNone/>
            </a:pPr>
            <a:endParaRPr lang="bg-BG" sz="2400" b="1" dirty="0"/>
          </a:p>
          <a:p>
            <a:pPr marL="9144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BZ" sz="1600" b="1" i="1" dirty="0">
                <a:solidFill>
                  <a:schemeClr val="dk1"/>
                </a:solidFill>
              </a:rPr>
              <a:t>HTML </a:t>
            </a:r>
            <a:endParaRPr lang="bg-BG" sz="1600" b="1" i="1" dirty="0">
              <a:solidFill>
                <a:schemeClr val="dk1"/>
              </a:solidFill>
            </a:endParaRPr>
          </a:p>
          <a:p>
            <a:pPr marL="9144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BZ" sz="1600" b="1" i="1" dirty="0">
                <a:solidFill>
                  <a:schemeClr val="dk1"/>
                </a:solidFill>
              </a:rPr>
              <a:t>CSS </a:t>
            </a:r>
            <a:endParaRPr lang="bg-BG" sz="1600" b="1" i="1" dirty="0">
              <a:solidFill>
                <a:schemeClr val="dk1"/>
              </a:solidFill>
            </a:endParaRPr>
          </a:p>
          <a:p>
            <a:pPr marL="9144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BZ" sz="1600" b="1" i="1" dirty="0">
                <a:solidFill>
                  <a:schemeClr val="dk1"/>
                </a:solidFill>
              </a:rPr>
              <a:t>Bootstrap </a:t>
            </a:r>
            <a:endParaRPr lang="bg-BG" sz="1600" b="1" i="1" dirty="0">
              <a:solidFill>
                <a:schemeClr val="dk1"/>
              </a:solidFill>
            </a:endParaRPr>
          </a:p>
          <a:p>
            <a:pPr marL="9144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BZ" sz="1600" b="1" i="1" dirty="0">
                <a:solidFill>
                  <a:schemeClr val="dk1"/>
                </a:solidFill>
              </a:rPr>
              <a:t>JavaScript </a:t>
            </a:r>
            <a:endParaRPr lang="bg-BG" sz="1600" b="1" i="1" dirty="0">
              <a:solidFill>
                <a:schemeClr val="dk1"/>
              </a:solidFill>
            </a:endParaRPr>
          </a:p>
          <a:p>
            <a:pPr marL="9144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BZ" sz="1600" b="1" i="1" dirty="0">
                <a:solidFill>
                  <a:schemeClr val="dk1"/>
                </a:solidFill>
              </a:rPr>
              <a:t>C#</a:t>
            </a:r>
            <a:r>
              <a:rPr lang="en-BZ" sz="1600" b="1" i="1" dirty="0"/>
              <a:t> </a:t>
            </a:r>
            <a:endParaRPr lang="bg-BG" sz="1600" b="1" i="1" dirty="0"/>
          </a:p>
          <a:p>
            <a:pPr marL="9144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BZ" sz="1600" b="1" i="1" dirty="0">
                <a:solidFill>
                  <a:schemeClr val="dk1"/>
                </a:solidFill>
              </a:rPr>
              <a:t>ASP.NET</a:t>
            </a:r>
            <a:r>
              <a:rPr lang="en-BZ" sz="1600" i="1" dirty="0">
                <a:solidFill>
                  <a:schemeClr val="dk1"/>
                </a:solidFill>
              </a:rPr>
              <a:t> </a:t>
            </a:r>
            <a:r>
              <a:rPr lang="en-BZ" sz="1600" b="1" i="1" dirty="0">
                <a:solidFill>
                  <a:schemeClr val="dk1"/>
                </a:solidFill>
              </a:rPr>
              <a:t>MVC</a:t>
            </a:r>
            <a:r>
              <a:rPr lang="en-BZ" sz="1600" b="1" i="1" dirty="0"/>
              <a:t> – </a:t>
            </a:r>
            <a:r>
              <a:rPr lang="bg-BG" sz="1600" b="1" i="1" dirty="0"/>
              <a:t>Модел „</a:t>
            </a:r>
            <a:r>
              <a:rPr lang="en-BZ" sz="1600" b="1" i="1" dirty="0"/>
              <a:t>Model-View-Controller”</a:t>
            </a:r>
            <a:endParaRPr lang="bg-BG" sz="1600" i="1" dirty="0"/>
          </a:p>
          <a:p>
            <a:pPr marL="9144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BZ" sz="1600" b="1" i="1" dirty="0">
                <a:solidFill>
                  <a:schemeClr val="dk1"/>
                </a:solidFill>
              </a:rPr>
              <a:t>EntityFrameworkCore</a:t>
            </a:r>
            <a:endParaRPr lang="bg-BG" sz="1600" b="1" i="1" dirty="0"/>
          </a:p>
          <a:p>
            <a:pPr marL="9144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bg-BG" sz="1600" b="1" i="1" dirty="0">
                <a:solidFill>
                  <a:schemeClr val="dk1"/>
                </a:solidFill>
              </a:rPr>
              <a:t>Подход </a:t>
            </a:r>
            <a:r>
              <a:rPr lang="en-BZ" sz="1600" b="1" i="1" dirty="0">
                <a:solidFill>
                  <a:schemeClr val="dk1"/>
                </a:solidFill>
              </a:rPr>
              <a:t>CodeFirst</a:t>
            </a:r>
            <a:endParaRPr lang="bg-BG" sz="1600" i="1" dirty="0"/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sz="1500" b="1" i="1" dirty="0"/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b="1" dirty="0"/>
              <a:t>Среди за разработка: </a:t>
            </a:r>
          </a:p>
          <a:p>
            <a:pPr marL="914400" lvl="1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BZ" sz="1500" dirty="0"/>
              <a:t>Microsoft Visual Studio Community</a:t>
            </a:r>
          </a:p>
          <a:p>
            <a:pPr marL="9144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BZ" sz="1500" dirty="0"/>
              <a:t>SSMS(Sql Server Management Studio)</a:t>
            </a:r>
            <a:endParaRPr lang="en-BZ" sz="1800" i="1" dirty="0"/>
          </a:p>
          <a:p>
            <a:pPr marL="0" indent="0">
              <a:buNone/>
            </a:pPr>
            <a:endParaRPr lang="bg-BG" sz="2800" b="1" dirty="0"/>
          </a:p>
        </p:txBody>
      </p:sp>
      <p:pic>
        <p:nvPicPr>
          <p:cNvPr id="3074" name="Picture 2" descr="Top in-demand programming languages to learn in 2021">
            <a:extLst>
              <a:ext uri="{FF2B5EF4-FFF2-40B4-BE49-F238E27FC236}">
                <a16:creationId xmlns:a16="http://schemas.microsoft.com/office/drawing/2014/main" id="{AC3AC880-3B48-1FE9-C0D0-238AD4D8C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23" b="100000" l="10000" r="90000">
                        <a14:foregroundMark x1="19850" y1="43028" x2="20300" y2="34633"/>
                        <a14:foregroundMark x1="21050" y1="33508" x2="25700" y2="30810"/>
                        <a14:foregroundMark x1="43100" y1="94678" x2="50500" y2="92429"/>
                        <a14:foregroundMark x1="46700" y1="94903" x2="43700" y2="962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871" y="1577130"/>
            <a:ext cx="5553036" cy="370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4856C19-3AB8-E5B7-F88E-3837D4B99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905900"/>
            <a:ext cx="8361229" cy="2098226"/>
          </a:xfrm>
        </p:spPr>
        <p:txBody>
          <a:bodyPr/>
          <a:lstStyle/>
          <a:p>
            <a:r>
              <a:rPr lang="bg-BG" dirty="0"/>
              <a:t>Демонстрация</a:t>
            </a:r>
          </a:p>
        </p:txBody>
      </p:sp>
    </p:spTree>
    <p:extLst>
      <p:ext uri="{BB962C8B-B14F-4D97-AF65-F5344CB8AC3E}">
        <p14:creationId xmlns:p14="http://schemas.microsoft.com/office/powerpoint/2010/main" val="342160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Изрязване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155078-021E-49AB-8F30-C53CA1A5999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26757D5-6F93-45B0-82A2-39BC87D70F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082C27-02EB-4B4A-A84F-7021AA79D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Дизайн на пътуване</Template>
  <TotalTime>105</TotalTime>
  <Words>414</Words>
  <Application>Microsoft Office PowerPoint</Application>
  <PresentationFormat>Широк екран</PresentationFormat>
  <Paragraphs>60</Paragraphs>
  <Slides>11</Slides>
  <Notes>5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8" baseType="lpstr">
      <vt:lpstr>Arial</vt:lpstr>
      <vt:lpstr>Calibri</vt:lpstr>
      <vt:lpstr>Cascadia Mono</vt:lpstr>
      <vt:lpstr>Franklin Gothic Book</vt:lpstr>
      <vt:lpstr>Söhne</vt:lpstr>
      <vt:lpstr>Times New Roman</vt:lpstr>
      <vt:lpstr>Изрязване</vt:lpstr>
      <vt:lpstr>Електронен организатор на екскурзии</vt:lpstr>
      <vt:lpstr>Цел</vt:lpstr>
      <vt:lpstr>Презентация на PowerPoint</vt:lpstr>
      <vt:lpstr>Презентация на PowerPoint</vt:lpstr>
      <vt:lpstr>Модели</vt:lpstr>
      <vt:lpstr>Презентационен слой</vt:lpstr>
      <vt:lpstr>Контролери</vt:lpstr>
      <vt:lpstr>Презентация на PowerPoint</vt:lpstr>
      <vt:lpstr>Демонстрация</vt:lpstr>
      <vt:lpstr>Благодаря Ви за вниманието!</vt:lpstr>
      <vt:lpstr>Изготвил: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Електронен организатор на екскурзии</dc:title>
  <dc:creator>PC</dc:creator>
  <cp:lastModifiedBy>PC</cp:lastModifiedBy>
  <cp:revision>3</cp:revision>
  <dcterms:created xsi:type="dcterms:W3CDTF">2024-02-08T12:36:01Z</dcterms:created>
  <dcterms:modified xsi:type="dcterms:W3CDTF">2024-02-08T14:21:36Z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